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A9FC60-BD65-478F-A1B6-91124E81820B}"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3929842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9FC60-BD65-478F-A1B6-91124E81820B}"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49762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9FC60-BD65-478F-A1B6-91124E81820B}"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1257190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A9FC60-BD65-478F-A1B6-91124E81820B}"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1739405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A9FC60-BD65-478F-A1B6-91124E81820B}" type="datetimeFigureOut">
              <a:rPr lang="en-US" smtClean="0"/>
              <a:t>4/26/2012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2203063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A9FC60-BD65-478F-A1B6-91124E81820B}"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2215799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A9FC60-BD65-478F-A1B6-91124E81820B}" type="datetimeFigureOut">
              <a:rPr lang="en-US" smtClean="0"/>
              <a:t>4/26/2012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3881437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A9FC60-BD65-478F-A1B6-91124E81820B}" type="datetimeFigureOut">
              <a:rPr lang="en-US" smtClean="0"/>
              <a:t>4/26/2012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4100404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A9FC60-BD65-478F-A1B6-91124E81820B}" type="datetimeFigureOut">
              <a:rPr lang="en-US" smtClean="0"/>
              <a:t>4/26/2012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569208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A9FC60-BD65-478F-A1B6-91124E81820B}"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2898008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A9FC60-BD65-478F-A1B6-91124E81820B}" type="datetimeFigureOut">
              <a:rPr lang="en-US" smtClean="0"/>
              <a:t>4/26/2012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AAD912-7985-4AC9-8FEF-E5178F676430}" type="slidenum">
              <a:rPr lang="en-US" smtClean="0"/>
              <a:t>‹#›</a:t>
            </a:fld>
            <a:endParaRPr lang="en-US"/>
          </a:p>
        </p:txBody>
      </p:sp>
    </p:spTree>
    <p:extLst>
      <p:ext uri="{BB962C8B-B14F-4D97-AF65-F5344CB8AC3E}">
        <p14:creationId xmlns:p14="http://schemas.microsoft.com/office/powerpoint/2010/main" val="3514065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75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9FC60-BD65-478F-A1B6-91124E81820B}" type="datetimeFigureOut">
              <a:rPr lang="en-US" smtClean="0"/>
              <a:t>4/26/2012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AAD912-7985-4AC9-8FEF-E5178F676430}" type="slidenum">
              <a:rPr lang="en-US" smtClean="0"/>
              <a:t>‹#›</a:t>
            </a:fld>
            <a:endParaRPr lang="en-US"/>
          </a:p>
        </p:txBody>
      </p:sp>
    </p:spTree>
    <p:extLst>
      <p:ext uri="{BB962C8B-B14F-4D97-AF65-F5344CB8AC3E}">
        <p14:creationId xmlns:p14="http://schemas.microsoft.com/office/powerpoint/2010/main" val="1139574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0" y="228600"/>
            <a:ext cx="4419600" cy="707886"/>
          </a:xfrm>
          <a:prstGeom prst="rect">
            <a:avLst/>
          </a:prstGeom>
          <a:noFill/>
        </p:spPr>
        <p:txBody>
          <a:bodyPr wrap="square" rtlCol="0">
            <a:spAutoFit/>
          </a:bodyPr>
          <a:lstStyle/>
          <a:p>
            <a:r>
              <a:rPr lang="en-US" sz="4000" dirty="0" smtClean="0"/>
              <a:t>Bell Ringer Question</a:t>
            </a:r>
            <a:endParaRPr lang="en-US" sz="4000" dirty="0"/>
          </a:p>
        </p:txBody>
      </p:sp>
      <p:sp>
        <p:nvSpPr>
          <p:cNvPr id="5" name="TextBox 4"/>
          <p:cNvSpPr txBox="1"/>
          <p:nvPr/>
        </p:nvSpPr>
        <p:spPr>
          <a:xfrm>
            <a:off x="609600" y="1219200"/>
            <a:ext cx="8153400" cy="523220"/>
          </a:xfrm>
          <a:prstGeom prst="rect">
            <a:avLst/>
          </a:prstGeom>
          <a:noFill/>
        </p:spPr>
        <p:txBody>
          <a:bodyPr wrap="square" rtlCol="0">
            <a:spAutoFit/>
          </a:bodyPr>
          <a:lstStyle/>
          <a:p>
            <a:r>
              <a:rPr lang="en-US" sz="2800" dirty="0" smtClean="0"/>
              <a:t>What do you think the term BLOCKBUSTER means?</a:t>
            </a:r>
            <a:endParaRPr lang="en-US" sz="2800" dirty="0"/>
          </a:p>
        </p:txBody>
      </p:sp>
      <p:sp>
        <p:nvSpPr>
          <p:cNvPr id="6" name="TextBox 5"/>
          <p:cNvSpPr txBox="1"/>
          <p:nvPr/>
        </p:nvSpPr>
        <p:spPr>
          <a:xfrm>
            <a:off x="609600" y="1828800"/>
            <a:ext cx="7467600" cy="646331"/>
          </a:xfrm>
          <a:prstGeom prst="rect">
            <a:avLst/>
          </a:prstGeom>
          <a:noFill/>
        </p:spPr>
        <p:txBody>
          <a:bodyPr wrap="square" rtlCol="0">
            <a:spAutoFit/>
          </a:bodyPr>
          <a:lstStyle/>
          <a:p>
            <a:r>
              <a:rPr lang="en-US" dirty="0" smtClean="0"/>
              <a:t>According to IMBd.com, Blockbuster is a huge financial success that makes over $100,000,000.00 upon release in North America.</a:t>
            </a:r>
            <a:endParaRPr lang="en-US" dirty="0"/>
          </a:p>
        </p:txBody>
      </p:sp>
      <p:sp>
        <p:nvSpPr>
          <p:cNvPr id="7" name="TextBox 6"/>
          <p:cNvSpPr txBox="1"/>
          <p:nvPr/>
        </p:nvSpPr>
        <p:spPr>
          <a:xfrm>
            <a:off x="609600" y="2819400"/>
            <a:ext cx="7467600" cy="923330"/>
          </a:xfrm>
          <a:prstGeom prst="rect">
            <a:avLst/>
          </a:prstGeom>
          <a:noFill/>
        </p:spPr>
        <p:txBody>
          <a:bodyPr wrap="square" rtlCol="0">
            <a:spAutoFit/>
          </a:bodyPr>
          <a:lstStyle/>
          <a:p>
            <a:r>
              <a:rPr lang="en-US" dirty="0" smtClean="0"/>
              <a:t>The term derived from movies that were so popular that people would wait in lines so long that they would actually circle around the block of the movie theater.  Hence the term </a:t>
            </a:r>
            <a:r>
              <a:rPr lang="en-US" b="1" dirty="0" smtClean="0"/>
              <a:t>“BLOCKBUSTER.”</a:t>
            </a:r>
            <a:endParaRPr lang="en-US" b="1" dirty="0"/>
          </a:p>
        </p:txBody>
      </p:sp>
      <p:sp>
        <p:nvSpPr>
          <p:cNvPr id="9" name="TextBox 8"/>
          <p:cNvSpPr txBox="1"/>
          <p:nvPr/>
        </p:nvSpPr>
        <p:spPr>
          <a:xfrm>
            <a:off x="609600" y="4038600"/>
            <a:ext cx="7239000" cy="369332"/>
          </a:xfrm>
          <a:prstGeom prst="rect">
            <a:avLst/>
          </a:prstGeom>
          <a:noFill/>
        </p:spPr>
        <p:txBody>
          <a:bodyPr wrap="square" rtlCol="0">
            <a:spAutoFit/>
          </a:bodyPr>
          <a:lstStyle/>
          <a:p>
            <a:r>
              <a:rPr lang="en-US" dirty="0" smtClean="0"/>
              <a:t>The first blockbuster was the movie Jaws!!!!!!!!</a:t>
            </a:r>
            <a:endParaRPr lang="en-US" dirty="0"/>
          </a:p>
        </p:txBody>
      </p:sp>
      <p:pic>
        <p:nvPicPr>
          <p:cNvPr id="1026" name="Picture 2" descr="http://www.thebiographychannel.co.uk/shows/jaws-inside-story/about/mainContent/0/image/ja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714874"/>
            <a:ext cx="4800600" cy="166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7134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0051" y="609600"/>
            <a:ext cx="7003905"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ADAPTED SCREENPLAYS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990600" y="1532930"/>
            <a:ext cx="7162800" cy="738664"/>
          </a:xfrm>
          <a:prstGeom prst="rect">
            <a:avLst/>
          </a:prstGeom>
          <a:noFill/>
        </p:spPr>
        <p:txBody>
          <a:bodyPr wrap="square" rtlCol="0">
            <a:spAutoFit/>
          </a:bodyPr>
          <a:lstStyle/>
          <a:p>
            <a:r>
              <a:rPr lang="en-US" sz="2400" dirty="0" smtClean="0"/>
              <a:t>Three types of written works for movies:</a:t>
            </a:r>
          </a:p>
          <a:p>
            <a:endParaRPr lang="en-US" dirty="0"/>
          </a:p>
        </p:txBody>
      </p:sp>
      <p:sp>
        <p:nvSpPr>
          <p:cNvPr id="5" name="TextBox 4"/>
          <p:cNvSpPr txBox="1"/>
          <p:nvPr/>
        </p:nvSpPr>
        <p:spPr>
          <a:xfrm>
            <a:off x="1070051" y="2086928"/>
            <a:ext cx="7692949" cy="923330"/>
          </a:xfrm>
          <a:prstGeom prst="rect">
            <a:avLst/>
          </a:prstGeom>
          <a:noFill/>
        </p:spPr>
        <p:txBody>
          <a:bodyPr wrap="square" rtlCol="0">
            <a:spAutoFit/>
          </a:bodyPr>
          <a:lstStyle/>
          <a:p>
            <a:r>
              <a:rPr lang="en-US" b="1" dirty="0" smtClean="0"/>
              <a:t>Script-</a:t>
            </a:r>
            <a:r>
              <a:rPr lang="en-US" dirty="0" smtClean="0"/>
              <a:t> It provides details for a story, setting, and a dialogue.  There are different types of scripts, all of which must be improved upon before it can be made into a movie</a:t>
            </a:r>
            <a:r>
              <a:rPr lang="en-US" dirty="0" smtClean="0"/>
              <a:t>.  </a:t>
            </a:r>
            <a:r>
              <a:rPr lang="en-US" b="1" dirty="0" smtClean="0"/>
              <a:t>It could be compared to a rough draft.</a:t>
            </a:r>
            <a:endParaRPr lang="en-US" b="1" dirty="0"/>
          </a:p>
        </p:txBody>
      </p:sp>
      <p:sp>
        <p:nvSpPr>
          <p:cNvPr id="7" name="TextBox 6"/>
          <p:cNvSpPr txBox="1"/>
          <p:nvPr/>
        </p:nvSpPr>
        <p:spPr>
          <a:xfrm>
            <a:off x="1070051" y="3010258"/>
            <a:ext cx="7464349" cy="369332"/>
          </a:xfrm>
          <a:prstGeom prst="rect">
            <a:avLst/>
          </a:prstGeom>
          <a:noFill/>
        </p:spPr>
        <p:txBody>
          <a:bodyPr wrap="square" rtlCol="0">
            <a:spAutoFit/>
          </a:bodyPr>
          <a:lstStyle/>
          <a:p>
            <a:r>
              <a:rPr lang="en-US" b="1" dirty="0" smtClean="0"/>
              <a:t>Screenplay- </a:t>
            </a:r>
            <a:r>
              <a:rPr lang="en-US" dirty="0" smtClean="0"/>
              <a:t>A script that will be produced into a movie.  </a:t>
            </a:r>
            <a:r>
              <a:rPr lang="en-US" b="1" dirty="0" smtClean="0"/>
              <a:t>The final product</a:t>
            </a:r>
            <a:endParaRPr lang="en-US" b="1" dirty="0"/>
          </a:p>
        </p:txBody>
      </p:sp>
      <p:sp>
        <p:nvSpPr>
          <p:cNvPr id="8" name="TextBox 7"/>
          <p:cNvSpPr txBox="1"/>
          <p:nvPr/>
        </p:nvSpPr>
        <p:spPr>
          <a:xfrm>
            <a:off x="1143000" y="3379590"/>
            <a:ext cx="7010400" cy="1200329"/>
          </a:xfrm>
          <a:prstGeom prst="rect">
            <a:avLst/>
          </a:prstGeom>
          <a:noFill/>
        </p:spPr>
        <p:txBody>
          <a:bodyPr wrap="square" rtlCol="0">
            <a:spAutoFit/>
          </a:bodyPr>
          <a:lstStyle/>
          <a:p>
            <a:r>
              <a:rPr lang="en-US" b="1" dirty="0" smtClean="0"/>
              <a:t>Adapted Screenplay- </a:t>
            </a:r>
            <a:r>
              <a:rPr lang="en-US" b="1" dirty="0" smtClean="0">
                <a:solidFill>
                  <a:srgbClr val="FF0000"/>
                </a:solidFill>
              </a:rPr>
              <a:t>A creation that is made into a screen play.  It is often similar to the original work, but not exactly the same.  Adapted Screenplays get their inspirations from books, plays, television shows, and older movies.</a:t>
            </a:r>
            <a:endParaRPr lang="en-US" b="1" dirty="0">
              <a:solidFill>
                <a:srgbClr val="FF0000"/>
              </a:solidFill>
            </a:endParaRPr>
          </a:p>
        </p:txBody>
      </p:sp>
      <p:sp>
        <p:nvSpPr>
          <p:cNvPr id="9" name="Rectangle 8"/>
          <p:cNvSpPr/>
          <p:nvPr/>
        </p:nvSpPr>
        <p:spPr>
          <a:xfrm>
            <a:off x="3222253" y="4579919"/>
            <a:ext cx="2353850" cy="646331"/>
          </a:xfrm>
          <a:prstGeom prst="rect">
            <a:avLst/>
          </a:prstGeom>
          <a:noFill/>
        </p:spPr>
        <p:txBody>
          <a:bodyPr wrap="none" lIns="91440" tIns="45720" rIns="91440" bIns="45720">
            <a:spAutoFit/>
          </a:bodyPr>
          <a:lstStyle/>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EXAMPLES:</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TextBox 9"/>
          <p:cNvSpPr txBox="1"/>
          <p:nvPr/>
        </p:nvSpPr>
        <p:spPr>
          <a:xfrm>
            <a:off x="1371600" y="5226250"/>
            <a:ext cx="6702356" cy="1569660"/>
          </a:xfrm>
          <a:prstGeom prst="rect">
            <a:avLst/>
          </a:prstGeom>
          <a:noFill/>
        </p:spPr>
        <p:txBody>
          <a:bodyPr wrap="square" rtlCol="0">
            <a:spAutoFit/>
          </a:bodyPr>
          <a:lstStyle/>
          <a:p>
            <a:r>
              <a:rPr lang="en-US" sz="3200" b="1" dirty="0" smtClean="0">
                <a:solidFill>
                  <a:schemeClr val="tx2">
                    <a:lumMod val="50000"/>
                  </a:schemeClr>
                </a:solidFill>
              </a:rPr>
              <a:t>Grease-</a:t>
            </a:r>
            <a:r>
              <a:rPr lang="en-US" sz="3200" dirty="0" smtClean="0">
                <a:solidFill>
                  <a:schemeClr val="tx2">
                    <a:lumMod val="50000"/>
                  </a:schemeClr>
                </a:solidFill>
              </a:rPr>
              <a:t> Play/Musical</a:t>
            </a:r>
          </a:p>
          <a:p>
            <a:r>
              <a:rPr lang="en-US" sz="3200" b="1" dirty="0" smtClean="0">
                <a:solidFill>
                  <a:schemeClr val="tx2">
                    <a:lumMod val="50000"/>
                  </a:schemeClr>
                </a:solidFill>
              </a:rPr>
              <a:t>Jaws-</a:t>
            </a:r>
            <a:r>
              <a:rPr lang="en-US" sz="3200" dirty="0" smtClean="0">
                <a:solidFill>
                  <a:schemeClr val="tx2">
                    <a:lumMod val="50000"/>
                  </a:schemeClr>
                </a:solidFill>
              </a:rPr>
              <a:t> Novel</a:t>
            </a:r>
          </a:p>
          <a:p>
            <a:r>
              <a:rPr lang="en-US" sz="3200" b="1" dirty="0" smtClean="0">
                <a:solidFill>
                  <a:schemeClr val="tx2">
                    <a:lumMod val="50000"/>
                  </a:schemeClr>
                </a:solidFill>
              </a:rPr>
              <a:t>Warhorse-</a:t>
            </a:r>
            <a:r>
              <a:rPr lang="en-US" sz="3200" dirty="0" smtClean="0">
                <a:solidFill>
                  <a:schemeClr val="tx2">
                    <a:lumMod val="50000"/>
                  </a:schemeClr>
                </a:solidFill>
              </a:rPr>
              <a:t> Book and a Play</a:t>
            </a:r>
            <a:endParaRPr lang="en-US" sz="3200" dirty="0">
              <a:solidFill>
                <a:schemeClr val="tx2">
                  <a:lumMod val="50000"/>
                </a:schemeClr>
              </a:solidFill>
            </a:endParaRPr>
          </a:p>
        </p:txBody>
      </p:sp>
      <p:pic>
        <p:nvPicPr>
          <p:cNvPr id="1026" name="Picture 2" descr="http://www.jumpedtheshark.co.uk/wp-content/uploads/2011/03/grea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54436" y="4607628"/>
            <a:ext cx="2708564" cy="198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140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609600"/>
            <a:ext cx="6400800" cy="1384995"/>
          </a:xfrm>
          <a:prstGeom prst="rect">
            <a:avLst/>
          </a:prstGeom>
          <a:noFill/>
        </p:spPr>
        <p:txBody>
          <a:bodyPr wrap="square" lIns="91440" tIns="45720" rIns="91440" bIns="45720">
            <a:spAutoFit/>
          </a:bodyPr>
          <a:lstStyle/>
          <a:p>
            <a:pPr algn="ct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CREATORS OF MOVIES</a:t>
            </a:r>
          </a:p>
          <a:p>
            <a:pPr algn="ctr"/>
            <a:r>
              <a:rPr lang="en-US"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Conflict and Compromise!</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762000" y="2056685"/>
            <a:ext cx="7321878" cy="4247317"/>
          </a:xfrm>
          <a:prstGeom prst="rect">
            <a:avLst/>
          </a:prstGeom>
          <a:noFill/>
        </p:spPr>
        <p:txBody>
          <a:bodyPr wrap="square" rtlCol="0">
            <a:spAutoFit/>
          </a:bodyPr>
          <a:lstStyle/>
          <a:p>
            <a:r>
              <a:rPr lang="en-US" b="1" dirty="0" smtClean="0"/>
              <a:t>The Creative Influences In A Screenplay or Adapted Screenplay:</a:t>
            </a:r>
          </a:p>
          <a:p>
            <a:endParaRPr lang="en-US" b="1" dirty="0" smtClean="0"/>
          </a:p>
          <a:p>
            <a:r>
              <a:rPr lang="en-US" b="1" dirty="0" smtClean="0">
                <a:solidFill>
                  <a:srgbClr val="FF0000"/>
                </a:solidFill>
              </a:rPr>
              <a:t>Original Creator- </a:t>
            </a:r>
            <a:r>
              <a:rPr lang="en-US" b="1" dirty="0" smtClean="0"/>
              <a:t>The author, </a:t>
            </a:r>
            <a:r>
              <a:rPr lang="en-US" b="1" dirty="0" err="1" smtClean="0"/>
              <a:t>playwriter</a:t>
            </a:r>
            <a:r>
              <a:rPr lang="en-US" b="1" dirty="0" smtClean="0"/>
              <a:t>,  or screen </a:t>
            </a:r>
            <a:r>
              <a:rPr lang="en-US" b="1" dirty="0" smtClean="0"/>
              <a:t>screenwriter</a:t>
            </a:r>
            <a:endParaRPr lang="en-US" b="1" dirty="0" smtClean="0"/>
          </a:p>
          <a:p>
            <a:endParaRPr lang="en-US" b="1" dirty="0" smtClean="0"/>
          </a:p>
          <a:p>
            <a:r>
              <a:rPr lang="en-US" b="1" dirty="0" smtClean="0">
                <a:solidFill>
                  <a:srgbClr val="FF0000"/>
                </a:solidFill>
              </a:rPr>
              <a:t>Screenwriter- </a:t>
            </a:r>
            <a:r>
              <a:rPr lang="en-US" dirty="0" smtClean="0"/>
              <a:t>The individual adapting  the original creation to make as a movie.</a:t>
            </a:r>
          </a:p>
          <a:p>
            <a:endParaRPr lang="en-US" b="1" dirty="0"/>
          </a:p>
          <a:p>
            <a:r>
              <a:rPr lang="en-US" b="1" dirty="0" smtClean="0">
                <a:solidFill>
                  <a:srgbClr val="FF0000"/>
                </a:solidFill>
              </a:rPr>
              <a:t>Script Editor- </a:t>
            </a:r>
            <a:r>
              <a:rPr lang="en-US" dirty="0" smtClean="0"/>
              <a:t>Al</a:t>
            </a:r>
            <a:r>
              <a:rPr lang="en-US" dirty="0" smtClean="0"/>
              <a:t>so </a:t>
            </a:r>
            <a:r>
              <a:rPr lang="en-US" dirty="0" smtClean="0"/>
              <a:t>know as the </a:t>
            </a:r>
            <a:r>
              <a:rPr lang="en-US" b="1" dirty="0" smtClean="0"/>
              <a:t>Script Doctor.  </a:t>
            </a:r>
            <a:r>
              <a:rPr lang="en-US" dirty="0" smtClean="0"/>
              <a:t>This individual changes the script based on input from other sources (Director, Producer)</a:t>
            </a:r>
          </a:p>
          <a:p>
            <a:endParaRPr lang="en-US" dirty="0"/>
          </a:p>
          <a:p>
            <a:r>
              <a:rPr lang="en-US" b="1" dirty="0" smtClean="0">
                <a:solidFill>
                  <a:srgbClr val="FF0000"/>
                </a:solidFill>
              </a:rPr>
              <a:t>Director-</a:t>
            </a:r>
            <a:r>
              <a:rPr lang="en-US" dirty="0" smtClean="0"/>
              <a:t> Essentially has general control of the movie.  This includes cinematography, acting, and the script or screen play.</a:t>
            </a:r>
          </a:p>
          <a:p>
            <a:endParaRPr lang="en-US" dirty="0"/>
          </a:p>
          <a:p>
            <a:r>
              <a:rPr lang="en-US" b="1" dirty="0" smtClean="0">
                <a:solidFill>
                  <a:srgbClr val="FF0000"/>
                </a:solidFill>
              </a:rPr>
              <a:t>Editor-</a:t>
            </a:r>
            <a:r>
              <a:rPr lang="en-US" dirty="0" smtClean="0"/>
              <a:t> The person who puts the film together.  They have influence in which scenes are in or out of a movie.</a:t>
            </a:r>
          </a:p>
        </p:txBody>
      </p:sp>
      <p:pic>
        <p:nvPicPr>
          <p:cNvPr id="2050" name="Picture 2" descr="http://www.movie-film-review.com/files/images/filmimages/danceswithwolv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52400"/>
            <a:ext cx="2590800" cy="1371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29400" y="1676400"/>
            <a:ext cx="2362200" cy="369332"/>
          </a:xfrm>
          <a:prstGeom prst="rect">
            <a:avLst/>
          </a:prstGeom>
          <a:noFill/>
        </p:spPr>
        <p:txBody>
          <a:bodyPr wrap="square" rtlCol="0">
            <a:spAutoFit/>
          </a:bodyPr>
          <a:lstStyle/>
          <a:p>
            <a:r>
              <a:rPr lang="en-US" b="1" i="1" dirty="0" smtClean="0"/>
              <a:t>Dances With Wolves</a:t>
            </a:r>
            <a:endParaRPr lang="en-US" b="1" i="1" dirty="0"/>
          </a:p>
        </p:txBody>
      </p:sp>
    </p:spTree>
    <p:extLst>
      <p:ext uri="{BB962C8B-B14F-4D97-AF65-F5344CB8AC3E}">
        <p14:creationId xmlns:p14="http://schemas.microsoft.com/office/powerpoint/2010/main" val="745382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315</Words>
  <Application>Microsoft Office PowerPoint</Application>
  <PresentationFormat>On-screen Show (4:3)</PresentationFormat>
  <Paragraphs>28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Company>MTSD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more</dc:creator>
  <cp:lastModifiedBy>more</cp:lastModifiedBy>
  <cp:revision>13</cp:revision>
  <dcterms:created xsi:type="dcterms:W3CDTF">2012-04-25T13:04:30Z</dcterms:created>
  <dcterms:modified xsi:type="dcterms:W3CDTF">2012-04-26T16:24:16Z</dcterms:modified>
</cp:coreProperties>
</file>